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18000663" cy="151193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2A43F"/>
    <a:srgbClr val="0069B4"/>
    <a:srgbClr val="FECD23"/>
    <a:srgbClr val="E4322B"/>
    <a:srgbClr val="0A64A1"/>
    <a:srgbClr val="1817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94660"/>
  </p:normalViewPr>
  <p:slideViewPr>
    <p:cSldViewPr snapToGrid="0">
      <p:cViewPr>
        <p:scale>
          <a:sx n="70" d="100"/>
          <a:sy n="70" d="100"/>
        </p:scale>
        <p:origin x="-91" y="-328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50050" y="2474395"/>
            <a:ext cx="15300564" cy="5263774"/>
          </a:xfrm>
        </p:spPr>
        <p:txBody>
          <a:bodyPr anchor="b"/>
          <a:lstStyle>
            <a:lvl1pPr algn="ctr">
              <a:defRPr sz="11812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50083" y="7941160"/>
            <a:ext cx="13500497" cy="3650342"/>
          </a:xfrm>
        </p:spPr>
        <p:txBody>
          <a:bodyPr/>
          <a:lstStyle>
            <a:lvl1pPr marL="0" indent="0" algn="ctr">
              <a:buNone/>
              <a:defRPr sz="4725"/>
            </a:lvl1pPr>
            <a:lvl2pPr marL="900044" indent="0" algn="ctr">
              <a:buNone/>
              <a:defRPr sz="3937"/>
            </a:lvl2pPr>
            <a:lvl3pPr marL="1800088" indent="0" algn="ctr">
              <a:buNone/>
              <a:defRPr sz="3543"/>
            </a:lvl3pPr>
            <a:lvl4pPr marL="2700132" indent="0" algn="ctr">
              <a:buNone/>
              <a:defRPr sz="3150"/>
            </a:lvl4pPr>
            <a:lvl5pPr marL="3600176" indent="0" algn="ctr">
              <a:buNone/>
              <a:defRPr sz="3150"/>
            </a:lvl5pPr>
            <a:lvl6pPr marL="4500220" indent="0" algn="ctr">
              <a:buNone/>
              <a:defRPr sz="3150"/>
            </a:lvl6pPr>
            <a:lvl7pPr marL="5400264" indent="0" algn="ctr">
              <a:buNone/>
              <a:defRPr sz="3150"/>
            </a:lvl7pPr>
            <a:lvl8pPr marL="6300307" indent="0" algn="ctr">
              <a:buNone/>
              <a:defRPr sz="3150"/>
            </a:lvl8pPr>
            <a:lvl9pPr marL="7200351" indent="0" algn="ctr">
              <a:buNone/>
              <a:defRPr sz="315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BB6A-B2EC-4BB8-845A-B4C2AF522732}" type="datetimeFigureOut">
              <a:rPr lang="cs-CZ" smtClean="0"/>
              <a:t>17. 10. 2025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6A0F1-2FB4-4C65-B8E6-F242D9079305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6550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BB6A-B2EC-4BB8-845A-B4C2AF522732}" type="datetimeFigureOut">
              <a:rPr lang="cs-CZ" smtClean="0"/>
              <a:t>17. 10. 2025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6A0F1-2FB4-4C65-B8E6-F242D9079305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47208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2881725" y="804966"/>
            <a:ext cx="3881393" cy="12812950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37546" y="804966"/>
            <a:ext cx="11419171" cy="12812950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BB6A-B2EC-4BB8-845A-B4C2AF522732}" type="datetimeFigureOut">
              <a:rPr lang="cs-CZ" smtClean="0"/>
              <a:t>17. 10. 2025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6A0F1-2FB4-4C65-B8E6-F242D9079305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74411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BB6A-B2EC-4BB8-845A-B4C2AF522732}" type="datetimeFigureOut">
              <a:rPr lang="cs-CZ" smtClean="0"/>
              <a:t>17. 10. 2025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6A0F1-2FB4-4C65-B8E6-F242D9079305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656284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8171" y="3769342"/>
            <a:ext cx="15525572" cy="6289229"/>
          </a:xfrm>
        </p:spPr>
        <p:txBody>
          <a:bodyPr anchor="b"/>
          <a:lstStyle>
            <a:lvl1pPr>
              <a:defRPr sz="11812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8171" y="10118069"/>
            <a:ext cx="15525572" cy="3307357"/>
          </a:xfrm>
        </p:spPr>
        <p:txBody>
          <a:bodyPr/>
          <a:lstStyle>
            <a:lvl1pPr marL="0" indent="0">
              <a:buNone/>
              <a:defRPr sz="4725">
                <a:solidFill>
                  <a:schemeClr val="tx1">
                    <a:tint val="82000"/>
                  </a:schemeClr>
                </a:solidFill>
              </a:defRPr>
            </a:lvl1pPr>
            <a:lvl2pPr marL="900044" indent="0">
              <a:buNone/>
              <a:defRPr sz="3937">
                <a:solidFill>
                  <a:schemeClr val="tx1">
                    <a:tint val="82000"/>
                  </a:schemeClr>
                </a:solidFill>
              </a:defRPr>
            </a:lvl2pPr>
            <a:lvl3pPr marL="1800088" indent="0">
              <a:buNone/>
              <a:defRPr sz="3543">
                <a:solidFill>
                  <a:schemeClr val="tx1">
                    <a:tint val="82000"/>
                  </a:schemeClr>
                </a:solidFill>
              </a:defRPr>
            </a:lvl3pPr>
            <a:lvl4pPr marL="2700132" indent="0">
              <a:buNone/>
              <a:defRPr sz="3150">
                <a:solidFill>
                  <a:schemeClr val="tx1">
                    <a:tint val="82000"/>
                  </a:schemeClr>
                </a:solidFill>
              </a:defRPr>
            </a:lvl4pPr>
            <a:lvl5pPr marL="3600176" indent="0">
              <a:buNone/>
              <a:defRPr sz="3150">
                <a:solidFill>
                  <a:schemeClr val="tx1">
                    <a:tint val="82000"/>
                  </a:schemeClr>
                </a:solidFill>
              </a:defRPr>
            </a:lvl5pPr>
            <a:lvl6pPr marL="4500220" indent="0">
              <a:buNone/>
              <a:defRPr sz="3150">
                <a:solidFill>
                  <a:schemeClr val="tx1">
                    <a:tint val="82000"/>
                  </a:schemeClr>
                </a:solidFill>
              </a:defRPr>
            </a:lvl6pPr>
            <a:lvl7pPr marL="5400264" indent="0">
              <a:buNone/>
              <a:defRPr sz="3150">
                <a:solidFill>
                  <a:schemeClr val="tx1">
                    <a:tint val="82000"/>
                  </a:schemeClr>
                </a:solidFill>
              </a:defRPr>
            </a:lvl7pPr>
            <a:lvl8pPr marL="6300307" indent="0">
              <a:buNone/>
              <a:defRPr sz="3150">
                <a:solidFill>
                  <a:schemeClr val="tx1">
                    <a:tint val="82000"/>
                  </a:schemeClr>
                </a:solidFill>
              </a:defRPr>
            </a:lvl8pPr>
            <a:lvl9pPr marL="7200351" indent="0">
              <a:buNone/>
              <a:defRPr sz="315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BB6A-B2EC-4BB8-845A-B4C2AF522732}" type="datetimeFigureOut">
              <a:rPr lang="cs-CZ" smtClean="0"/>
              <a:t>17. 10. 2025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6A0F1-2FB4-4C65-B8E6-F242D9079305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71625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37545" y="4024827"/>
            <a:ext cx="7650282" cy="9593089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12836" y="4024827"/>
            <a:ext cx="7650282" cy="9593089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BB6A-B2EC-4BB8-845A-B4C2AF522732}" type="datetimeFigureOut">
              <a:rPr lang="cs-CZ" smtClean="0"/>
              <a:t>17. 10. 2025</a:t>
            </a:fld>
            <a:endParaRPr lang="cs-CZ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6A0F1-2FB4-4C65-B8E6-F242D9079305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88414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9890" y="804969"/>
            <a:ext cx="15525572" cy="2922375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39892" y="3706342"/>
            <a:ext cx="7615123" cy="1816421"/>
          </a:xfrm>
        </p:spPr>
        <p:txBody>
          <a:bodyPr anchor="b"/>
          <a:lstStyle>
            <a:lvl1pPr marL="0" indent="0">
              <a:buNone/>
              <a:defRPr sz="4725" b="1"/>
            </a:lvl1pPr>
            <a:lvl2pPr marL="900044" indent="0">
              <a:buNone/>
              <a:defRPr sz="3937" b="1"/>
            </a:lvl2pPr>
            <a:lvl3pPr marL="1800088" indent="0">
              <a:buNone/>
              <a:defRPr sz="3543" b="1"/>
            </a:lvl3pPr>
            <a:lvl4pPr marL="2700132" indent="0">
              <a:buNone/>
              <a:defRPr sz="3150" b="1"/>
            </a:lvl4pPr>
            <a:lvl5pPr marL="3600176" indent="0">
              <a:buNone/>
              <a:defRPr sz="3150" b="1"/>
            </a:lvl5pPr>
            <a:lvl6pPr marL="4500220" indent="0">
              <a:buNone/>
              <a:defRPr sz="3150" b="1"/>
            </a:lvl6pPr>
            <a:lvl7pPr marL="5400264" indent="0">
              <a:buNone/>
              <a:defRPr sz="3150" b="1"/>
            </a:lvl7pPr>
            <a:lvl8pPr marL="6300307" indent="0">
              <a:buNone/>
              <a:defRPr sz="3150" b="1"/>
            </a:lvl8pPr>
            <a:lvl9pPr marL="7200351" indent="0">
              <a:buNone/>
              <a:defRPr sz="315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39892" y="5522763"/>
            <a:ext cx="7615123" cy="8123152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112837" y="3706342"/>
            <a:ext cx="7652626" cy="1816421"/>
          </a:xfrm>
        </p:spPr>
        <p:txBody>
          <a:bodyPr anchor="b"/>
          <a:lstStyle>
            <a:lvl1pPr marL="0" indent="0">
              <a:buNone/>
              <a:defRPr sz="4725" b="1"/>
            </a:lvl1pPr>
            <a:lvl2pPr marL="900044" indent="0">
              <a:buNone/>
              <a:defRPr sz="3937" b="1"/>
            </a:lvl2pPr>
            <a:lvl3pPr marL="1800088" indent="0">
              <a:buNone/>
              <a:defRPr sz="3543" b="1"/>
            </a:lvl3pPr>
            <a:lvl4pPr marL="2700132" indent="0">
              <a:buNone/>
              <a:defRPr sz="3150" b="1"/>
            </a:lvl4pPr>
            <a:lvl5pPr marL="3600176" indent="0">
              <a:buNone/>
              <a:defRPr sz="3150" b="1"/>
            </a:lvl5pPr>
            <a:lvl6pPr marL="4500220" indent="0">
              <a:buNone/>
              <a:defRPr sz="3150" b="1"/>
            </a:lvl6pPr>
            <a:lvl7pPr marL="5400264" indent="0">
              <a:buNone/>
              <a:defRPr sz="3150" b="1"/>
            </a:lvl7pPr>
            <a:lvl8pPr marL="6300307" indent="0">
              <a:buNone/>
              <a:defRPr sz="3150" b="1"/>
            </a:lvl8pPr>
            <a:lvl9pPr marL="7200351" indent="0">
              <a:buNone/>
              <a:defRPr sz="315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112837" y="5522763"/>
            <a:ext cx="7652626" cy="8123152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BB6A-B2EC-4BB8-845A-B4C2AF522732}" type="datetimeFigureOut">
              <a:rPr lang="cs-CZ" smtClean="0"/>
              <a:t>17. 10. 2025</a:t>
            </a:fld>
            <a:endParaRPr lang="cs-CZ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6A0F1-2FB4-4C65-B8E6-F242D9079305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586248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BB6A-B2EC-4BB8-845A-B4C2AF522732}" type="datetimeFigureOut">
              <a:rPr lang="cs-CZ" smtClean="0"/>
              <a:t>17. 10. 2025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6A0F1-2FB4-4C65-B8E6-F242D9079305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55758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BB6A-B2EC-4BB8-845A-B4C2AF522732}" type="datetimeFigureOut">
              <a:rPr lang="cs-CZ" smtClean="0"/>
              <a:t>17. 10. 2025</a:t>
            </a:fld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6A0F1-2FB4-4C65-B8E6-F242D9079305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536787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9890" y="1007957"/>
            <a:ext cx="5805682" cy="3527848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2626" y="2176910"/>
            <a:ext cx="9112836" cy="10744538"/>
          </a:xfrm>
        </p:spPr>
        <p:txBody>
          <a:bodyPr/>
          <a:lstStyle>
            <a:lvl1pPr>
              <a:defRPr sz="6300"/>
            </a:lvl1pPr>
            <a:lvl2pPr>
              <a:defRPr sz="5512"/>
            </a:lvl2pPr>
            <a:lvl3pPr>
              <a:defRPr sz="4725"/>
            </a:lvl3pPr>
            <a:lvl4pPr>
              <a:defRPr sz="3937"/>
            </a:lvl4pPr>
            <a:lvl5pPr>
              <a:defRPr sz="3937"/>
            </a:lvl5pPr>
            <a:lvl6pPr>
              <a:defRPr sz="3937"/>
            </a:lvl6pPr>
            <a:lvl7pPr>
              <a:defRPr sz="3937"/>
            </a:lvl7pPr>
            <a:lvl8pPr>
              <a:defRPr sz="3937"/>
            </a:lvl8pPr>
            <a:lvl9pPr>
              <a:defRPr sz="3937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39890" y="4535805"/>
            <a:ext cx="5805682" cy="8403140"/>
          </a:xfrm>
        </p:spPr>
        <p:txBody>
          <a:bodyPr/>
          <a:lstStyle>
            <a:lvl1pPr marL="0" indent="0">
              <a:buNone/>
              <a:defRPr sz="3150"/>
            </a:lvl1pPr>
            <a:lvl2pPr marL="900044" indent="0">
              <a:buNone/>
              <a:defRPr sz="2756"/>
            </a:lvl2pPr>
            <a:lvl3pPr marL="1800088" indent="0">
              <a:buNone/>
              <a:defRPr sz="2362"/>
            </a:lvl3pPr>
            <a:lvl4pPr marL="2700132" indent="0">
              <a:buNone/>
              <a:defRPr sz="1969"/>
            </a:lvl4pPr>
            <a:lvl5pPr marL="3600176" indent="0">
              <a:buNone/>
              <a:defRPr sz="1969"/>
            </a:lvl5pPr>
            <a:lvl6pPr marL="4500220" indent="0">
              <a:buNone/>
              <a:defRPr sz="1969"/>
            </a:lvl6pPr>
            <a:lvl7pPr marL="5400264" indent="0">
              <a:buNone/>
              <a:defRPr sz="1969"/>
            </a:lvl7pPr>
            <a:lvl8pPr marL="6300307" indent="0">
              <a:buNone/>
              <a:defRPr sz="1969"/>
            </a:lvl8pPr>
            <a:lvl9pPr marL="7200351" indent="0">
              <a:buNone/>
              <a:defRPr sz="1969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BB6A-B2EC-4BB8-845A-B4C2AF522732}" type="datetimeFigureOut">
              <a:rPr lang="cs-CZ" smtClean="0"/>
              <a:t>17. 10. 2025</a:t>
            </a:fld>
            <a:endParaRPr lang="cs-CZ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6A0F1-2FB4-4C65-B8E6-F242D9079305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099844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9890" y="1007957"/>
            <a:ext cx="5805682" cy="3527848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652626" y="2176910"/>
            <a:ext cx="9112836" cy="10744538"/>
          </a:xfrm>
        </p:spPr>
        <p:txBody>
          <a:bodyPr anchor="t"/>
          <a:lstStyle>
            <a:lvl1pPr marL="0" indent="0">
              <a:buNone/>
              <a:defRPr sz="6300"/>
            </a:lvl1pPr>
            <a:lvl2pPr marL="900044" indent="0">
              <a:buNone/>
              <a:defRPr sz="5512"/>
            </a:lvl2pPr>
            <a:lvl3pPr marL="1800088" indent="0">
              <a:buNone/>
              <a:defRPr sz="4725"/>
            </a:lvl3pPr>
            <a:lvl4pPr marL="2700132" indent="0">
              <a:buNone/>
              <a:defRPr sz="3937"/>
            </a:lvl4pPr>
            <a:lvl5pPr marL="3600176" indent="0">
              <a:buNone/>
              <a:defRPr sz="3937"/>
            </a:lvl5pPr>
            <a:lvl6pPr marL="4500220" indent="0">
              <a:buNone/>
              <a:defRPr sz="3937"/>
            </a:lvl6pPr>
            <a:lvl7pPr marL="5400264" indent="0">
              <a:buNone/>
              <a:defRPr sz="3937"/>
            </a:lvl7pPr>
            <a:lvl8pPr marL="6300307" indent="0">
              <a:buNone/>
              <a:defRPr sz="3937"/>
            </a:lvl8pPr>
            <a:lvl9pPr marL="7200351" indent="0">
              <a:buNone/>
              <a:defRPr sz="3937"/>
            </a:lvl9pPr>
          </a:lstStyle>
          <a:p>
            <a:r>
              <a:rPr lang="cs-CZ" dirty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39890" y="4535805"/>
            <a:ext cx="5805682" cy="8403140"/>
          </a:xfrm>
        </p:spPr>
        <p:txBody>
          <a:bodyPr/>
          <a:lstStyle>
            <a:lvl1pPr marL="0" indent="0">
              <a:buNone/>
              <a:defRPr sz="3150"/>
            </a:lvl1pPr>
            <a:lvl2pPr marL="900044" indent="0">
              <a:buNone/>
              <a:defRPr sz="2756"/>
            </a:lvl2pPr>
            <a:lvl3pPr marL="1800088" indent="0">
              <a:buNone/>
              <a:defRPr sz="2362"/>
            </a:lvl3pPr>
            <a:lvl4pPr marL="2700132" indent="0">
              <a:buNone/>
              <a:defRPr sz="1969"/>
            </a:lvl4pPr>
            <a:lvl5pPr marL="3600176" indent="0">
              <a:buNone/>
              <a:defRPr sz="1969"/>
            </a:lvl5pPr>
            <a:lvl6pPr marL="4500220" indent="0">
              <a:buNone/>
              <a:defRPr sz="1969"/>
            </a:lvl6pPr>
            <a:lvl7pPr marL="5400264" indent="0">
              <a:buNone/>
              <a:defRPr sz="1969"/>
            </a:lvl7pPr>
            <a:lvl8pPr marL="6300307" indent="0">
              <a:buNone/>
              <a:defRPr sz="1969"/>
            </a:lvl8pPr>
            <a:lvl9pPr marL="7200351" indent="0">
              <a:buNone/>
              <a:defRPr sz="1969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BB6A-B2EC-4BB8-845A-B4C2AF522732}" type="datetimeFigureOut">
              <a:rPr lang="cs-CZ" smtClean="0"/>
              <a:t>17. 10. 2025</a:t>
            </a:fld>
            <a:endParaRPr lang="cs-CZ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6A0F1-2FB4-4C65-B8E6-F242D9079305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19169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37546" y="804969"/>
            <a:ext cx="15525572" cy="2922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37546" y="4024827"/>
            <a:ext cx="15525572" cy="9593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37546" y="14013401"/>
            <a:ext cx="4050149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36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BF5BB6A-B2EC-4BB8-845A-B4C2AF522732}" type="datetimeFigureOut">
              <a:rPr lang="cs-CZ" smtClean="0"/>
              <a:t>17. 10. 2025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62720" y="14013401"/>
            <a:ext cx="6075224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36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2712968" y="14013401"/>
            <a:ext cx="4050149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36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586A0F1-2FB4-4C65-B8E6-F242D9079305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32446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800088" rtl="0" eaLnBrk="1" latinLnBrk="0" hangingPunct="1">
        <a:lnSpc>
          <a:spcPct val="90000"/>
        </a:lnSpc>
        <a:spcBef>
          <a:spcPct val="0"/>
        </a:spcBef>
        <a:buNone/>
        <a:defRPr sz="866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0022" indent="-450022" algn="l" defTabSz="1800088" rtl="0" eaLnBrk="1" latinLnBrk="0" hangingPunct="1">
        <a:lnSpc>
          <a:spcPct val="90000"/>
        </a:lnSpc>
        <a:spcBef>
          <a:spcPts val="1969"/>
        </a:spcBef>
        <a:buFont typeface="Arial" panose="020B0604020202020204" pitchFamily="34" charset="0"/>
        <a:buChar char="•"/>
        <a:defRPr sz="5512" kern="1200">
          <a:solidFill>
            <a:schemeClr val="tx1"/>
          </a:solidFill>
          <a:latin typeface="+mn-lt"/>
          <a:ea typeface="+mn-ea"/>
          <a:cs typeface="+mn-cs"/>
        </a:defRPr>
      </a:lvl1pPr>
      <a:lvl2pPr marL="1350066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4725" kern="1200">
          <a:solidFill>
            <a:schemeClr val="tx1"/>
          </a:solidFill>
          <a:latin typeface="+mn-lt"/>
          <a:ea typeface="+mn-ea"/>
          <a:cs typeface="+mn-cs"/>
        </a:defRPr>
      </a:lvl2pPr>
      <a:lvl3pPr marL="2250110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937" kern="1200">
          <a:solidFill>
            <a:schemeClr val="tx1"/>
          </a:solidFill>
          <a:latin typeface="+mn-lt"/>
          <a:ea typeface="+mn-ea"/>
          <a:cs typeface="+mn-cs"/>
        </a:defRPr>
      </a:lvl3pPr>
      <a:lvl4pPr marL="3150154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4pPr>
      <a:lvl5pPr marL="4050198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5pPr>
      <a:lvl6pPr marL="4950242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6pPr>
      <a:lvl7pPr marL="5850285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7pPr>
      <a:lvl8pPr marL="6750329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8pPr>
      <a:lvl9pPr marL="7650373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1pPr>
      <a:lvl2pPr marL="900044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2pPr>
      <a:lvl3pPr marL="1800088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3pPr>
      <a:lvl4pPr marL="2700132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4pPr>
      <a:lvl5pPr marL="3600176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5pPr>
      <a:lvl6pPr marL="4500220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6pPr>
      <a:lvl7pPr marL="5400264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7pPr>
      <a:lvl8pPr marL="6300307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8pPr>
      <a:lvl9pPr marL="7200351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ovéPole 12">
            <a:extLst>
              <a:ext uri="{FF2B5EF4-FFF2-40B4-BE49-F238E27FC236}">
                <a16:creationId xmlns:a16="http://schemas.microsoft.com/office/drawing/2014/main" id="{313AC439-5C83-F3D2-A438-524B863B9A9A}"/>
              </a:ext>
            </a:extLst>
          </p:cNvPr>
          <p:cNvSpPr txBox="1"/>
          <p:nvPr/>
        </p:nvSpPr>
        <p:spPr>
          <a:xfrm>
            <a:off x="666904" y="780816"/>
            <a:ext cx="95306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3600" noProof="0" dirty="0"/>
              <a:t>POLITIKA INFORMAČNEJ BEZPEČNOSTI (2025 – 2027)</a:t>
            </a:r>
            <a:endParaRPr lang="sk-SK" sz="3600" b="1" noProof="0" dirty="0">
              <a:solidFill>
                <a:srgbClr val="000000"/>
              </a:solidFill>
              <a:latin typeface="Helvetika"/>
            </a:endParaRPr>
          </a:p>
        </p:txBody>
      </p:sp>
      <p:sp>
        <p:nvSpPr>
          <p:cNvPr id="34" name="Obdélník 33">
            <a:extLst>
              <a:ext uri="{FF2B5EF4-FFF2-40B4-BE49-F238E27FC236}">
                <a16:creationId xmlns:a16="http://schemas.microsoft.com/office/drawing/2014/main" id="{BD6F3A62-5EED-8B4F-C474-AF14FBA969A6}"/>
              </a:ext>
            </a:extLst>
          </p:cNvPr>
          <p:cNvSpPr/>
          <p:nvPr/>
        </p:nvSpPr>
        <p:spPr>
          <a:xfrm>
            <a:off x="524967" y="2535148"/>
            <a:ext cx="8280000" cy="6787753"/>
          </a:xfrm>
          <a:prstGeom prst="rect">
            <a:avLst/>
          </a:prstGeom>
          <a:solidFill>
            <a:srgbClr val="0069B4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noProof="0" dirty="0"/>
          </a:p>
        </p:txBody>
      </p:sp>
      <p:sp>
        <p:nvSpPr>
          <p:cNvPr id="21" name="TextovéPole 20">
            <a:extLst>
              <a:ext uri="{FF2B5EF4-FFF2-40B4-BE49-F238E27FC236}">
                <a16:creationId xmlns:a16="http://schemas.microsoft.com/office/drawing/2014/main" id="{A9DB3FDF-D069-A36D-2518-EE928F97C755}"/>
              </a:ext>
            </a:extLst>
          </p:cNvPr>
          <p:cNvSpPr txBox="1"/>
          <p:nvPr/>
        </p:nvSpPr>
        <p:spPr>
          <a:xfrm>
            <a:off x="870741" y="3256489"/>
            <a:ext cx="7610491" cy="5693866"/>
          </a:xfrm>
          <a:prstGeom prst="rect">
            <a:avLst/>
          </a:prstGeom>
          <a:noFill/>
        </p:spPr>
        <p:txBody>
          <a:bodyPr wrap="square" numCol="1" spcCol="360000" rtlCol="0">
            <a:spAutoFit/>
          </a:bodyPr>
          <a:lstStyle/>
          <a:p>
            <a:pPr algn="ctr"/>
            <a:r>
              <a:rPr lang="sk-SK" sz="2400" b="1" noProof="0" dirty="0"/>
              <a:t>VYHLÁSENIE VEDENIA SPOLOČNOSTI</a:t>
            </a:r>
            <a:endParaRPr lang="sk-SK" sz="2400" noProof="0" dirty="0"/>
          </a:p>
          <a:p>
            <a:r>
              <a:rPr lang="sk-SK" sz="2000" noProof="0" dirty="0"/>
              <a:t>Spoločnosť </a:t>
            </a:r>
            <a:r>
              <a:rPr lang="sk-SK" sz="2000" noProof="0" dirty="0" err="1"/>
              <a:t>Skrivanek</a:t>
            </a:r>
            <a:r>
              <a:rPr lang="sk-SK" sz="2000" noProof="0" dirty="0"/>
              <a:t> ako popredný poskytovateľ jazykových a technologických služieb vyhlasuje túto Politiku informačnej bezpečnosti ako základný pilier ochrany svojich obchodných operácií a zachovania dôvery zainteresovaných strán.</a:t>
            </a:r>
          </a:p>
          <a:p>
            <a:r>
              <a:rPr lang="sk-SK" sz="2000" noProof="0" dirty="0"/>
              <a:t>Vďaka zavedeniu a neustálemu rozvoju nášho Systému riadenia bezpečnosti informácií (ISMS), ktorý je v súlade s normou ISO/IEC 27001:2022, sa zaväzujeme: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k-SK" sz="2000" noProof="0" dirty="0"/>
              <a:t>chrániť našu spoločnosť pred novovznikajúcimi hrozbami, vrátane kybernetickej kriminality, rizík spojených s umelou inteligenciou a zneužitím dát,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k-SK" sz="2000" noProof="0" dirty="0"/>
              <a:t>zabezpečovať súlad s platnými medzinárodnými a miestnymi predpismi a proaktívne reagovať na legislatívne zmeny,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k-SK" sz="2000" noProof="0" dirty="0"/>
              <a:t>presadzovať kultúru, v ktorej je bezpečnosť prioritou, na všetkých úrovniach organizácie,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k-SK" sz="2000" noProof="0" dirty="0"/>
              <a:t>poskytovať potrebné zdroje, vedenie a strategický dohľad na naplnenie tejto politiky, jej pravidelné vyhodnocovanie a zosúladenie s globálnymi overenými postupmi.</a:t>
            </a:r>
          </a:p>
        </p:txBody>
      </p:sp>
      <p:sp>
        <p:nvSpPr>
          <p:cNvPr id="52" name="Obdélník 51">
            <a:extLst>
              <a:ext uri="{FF2B5EF4-FFF2-40B4-BE49-F238E27FC236}">
                <a16:creationId xmlns:a16="http://schemas.microsoft.com/office/drawing/2014/main" id="{28662B97-2C81-D6D9-DBEF-7063B54516C0}"/>
              </a:ext>
            </a:extLst>
          </p:cNvPr>
          <p:cNvSpPr/>
          <p:nvPr/>
        </p:nvSpPr>
        <p:spPr>
          <a:xfrm>
            <a:off x="524967" y="9707006"/>
            <a:ext cx="8280000" cy="4153373"/>
          </a:xfrm>
          <a:prstGeom prst="rect">
            <a:avLst/>
          </a:prstGeom>
          <a:solidFill>
            <a:srgbClr val="32A43F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noProof="0" dirty="0"/>
          </a:p>
        </p:txBody>
      </p:sp>
      <p:sp>
        <p:nvSpPr>
          <p:cNvPr id="53" name="TextovéPole 52">
            <a:extLst>
              <a:ext uri="{FF2B5EF4-FFF2-40B4-BE49-F238E27FC236}">
                <a16:creationId xmlns:a16="http://schemas.microsoft.com/office/drawing/2014/main" id="{40682DB6-7B5A-07EF-079E-C21AEC74C63E}"/>
              </a:ext>
            </a:extLst>
          </p:cNvPr>
          <p:cNvSpPr txBox="1"/>
          <p:nvPr/>
        </p:nvSpPr>
        <p:spPr>
          <a:xfrm>
            <a:off x="856943" y="9906551"/>
            <a:ext cx="7610491" cy="3785652"/>
          </a:xfrm>
          <a:prstGeom prst="rect">
            <a:avLst/>
          </a:prstGeom>
          <a:noFill/>
        </p:spPr>
        <p:txBody>
          <a:bodyPr wrap="square" numCol="1" spcCol="360000" rtlCol="0">
            <a:spAutoFit/>
          </a:bodyPr>
          <a:lstStyle/>
          <a:p>
            <a:pPr algn="ctr" fontAlgn="base"/>
            <a:r>
              <a:rPr lang="sk-SK" sz="2000" noProof="0" dirty="0"/>
              <a:t>CIELE POLITIKY BEZPEČNOSTI</a:t>
            </a:r>
            <a:endParaRPr lang="sk-SK" sz="2000" b="0" i="0" noProof="0" dirty="0">
              <a:solidFill>
                <a:schemeClr val="bg1"/>
              </a:solidFill>
              <a:effectLst/>
              <a:latin typeface="Helvetika"/>
            </a:endParaRPr>
          </a:p>
          <a:p>
            <a:pPr marL="342900" indent="-342900" fontAlgn="base">
              <a:buFont typeface="+mj-lt"/>
              <a:buAutoNum type="arabicPeriod"/>
            </a:pPr>
            <a:r>
              <a:rPr lang="sk-SK" sz="2000" noProof="0" dirty="0"/>
              <a:t>Posilňovať opatrenia zamerané na nové kybernetické hrozby vrátane ransomvéru, phishingu a útokov riadených umelou inteligenciou.</a:t>
            </a:r>
          </a:p>
          <a:p>
            <a:pPr marL="342900" indent="-342900" fontAlgn="base">
              <a:buFont typeface="+mj-lt"/>
              <a:buAutoNum type="arabicPeriod"/>
            </a:pPr>
            <a:r>
              <a:rPr lang="sk-SK" sz="2000" noProof="0" dirty="0"/>
              <a:t>Dosiahnuť väčší súlad s globálnymi i regionálnymi predpismi o ochrane údajov (napr. GDPR, CCPA a nové miestne požiadavky).</a:t>
            </a:r>
          </a:p>
          <a:p>
            <a:pPr marL="342900" indent="-342900" fontAlgn="base">
              <a:buFont typeface="+mj-lt"/>
              <a:buAutoNum type="arabicPeriod"/>
            </a:pPr>
            <a:r>
              <a:rPr lang="sk-SK" sz="2000" noProof="0" dirty="0"/>
              <a:t>Neustále zdokonaľovať postupy hodnotenia rizík a reakcie na incidenty podľa overených postupov v oblasti bezpečnosti informácií.</a:t>
            </a:r>
          </a:p>
          <a:p>
            <a:pPr marL="342900" indent="-342900" fontAlgn="base">
              <a:buFont typeface="+mj-lt"/>
              <a:buAutoNum type="arabicPeriod"/>
            </a:pPr>
            <a:r>
              <a:rPr lang="sk-SK" sz="2000" noProof="0" dirty="0"/>
              <a:t>Šíriť kultúru informovanosti o bezpečnosti medzi zamestnancami, dodávateľmi a partnermi.</a:t>
            </a:r>
          </a:p>
          <a:p>
            <a:pPr marL="342900" indent="-342900" fontAlgn="base">
              <a:buFont typeface="+mj-lt"/>
              <a:buAutoNum type="arabicPeriod"/>
            </a:pPr>
            <a:endParaRPr lang="sk-SK" sz="2000" b="0" i="0" noProof="0" dirty="0">
              <a:solidFill>
                <a:schemeClr val="bg1"/>
              </a:solidFill>
              <a:effectLst/>
              <a:latin typeface="Helvetika"/>
            </a:endParaRPr>
          </a:p>
        </p:txBody>
      </p:sp>
      <p:sp>
        <p:nvSpPr>
          <p:cNvPr id="55" name="Obdélník 54">
            <a:extLst>
              <a:ext uri="{FF2B5EF4-FFF2-40B4-BE49-F238E27FC236}">
                <a16:creationId xmlns:a16="http://schemas.microsoft.com/office/drawing/2014/main" id="{8CD392AB-002C-9B93-D1E6-791197AA1CBE}"/>
              </a:ext>
            </a:extLst>
          </p:cNvPr>
          <p:cNvSpPr/>
          <p:nvPr/>
        </p:nvSpPr>
        <p:spPr>
          <a:xfrm>
            <a:off x="9161203" y="2535147"/>
            <a:ext cx="8280000" cy="11325231"/>
          </a:xfrm>
          <a:prstGeom prst="rect">
            <a:avLst/>
          </a:prstGeom>
          <a:solidFill>
            <a:srgbClr val="FECD23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noProof="0" dirty="0"/>
          </a:p>
        </p:txBody>
      </p:sp>
      <p:sp>
        <p:nvSpPr>
          <p:cNvPr id="29" name="TextovéPole 28">
            <a:extLst>
              <a:ext uri="{FF2B5EF4-FFF2-40B4-BE49-F238E27FC236}">
                <a16:creationId xmlns:a16="http://schemas.microsoft.com/office/drawing/2014/main" id="{98E79849-B1AF-38DC-D233-ABBB10E136B2}"/>
              </a:ext>
            </a:extLst>
          </p:cNvPr>
          <p:cNvSpPr txBox="1"/>
          <p:nvPr/>
        </p:nvSpPr>
        <p:spPr>
          <a:xfrm>
            <a:off x="9458685" y="2875850"/>
            <a:ext cx="768503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k-SK" sz="2000" b="1" noProof="0" dirty="0"/>
              <a:t>ZÁKLADNÉ PRINCÍPY</a:t>
            </a:r>
            <a:endParaRPr lang="sk-SK" sz="2000" noProof="0" dirty="0"/>
          </a:p>
          <a:p>
            <a:r>
              <a:rPr lang="sk-SK" sz="2000" b="1" noProof="0" dirty="0"/>
              <a:t>Naše záväzky:</a:t>
            </a:r>
            <a:endParaRPr lang="sk-SK" sz="2000" noProof="0" dirty="0"/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BC20147D-2BF2-4AE6-6075-5B6E12470116}"/>
              </a:ext>
            </a:extLst>
          </p:cNvPr>
          <p:cNvSpPr txBox="1"/>
          <p:nvPr/>
        </p:nvSpPr>
        <p:spPr>
          <a:xfrm>
            <a:off x="12356432" y="14229714"/>
            <a:ext cx="50847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sk-SK" b="1" noProof="0" dirty="0"/>
              <a:t>Vydal: Anna Julie Skřivánková, 10. 4. 2025</a:t>
            </a:r>
            <a:endParaRPr lang="sk-SK" noProof="0" dirty="0"/>
          </a:p>
        </p:txBody>
      </p:sp>
      <p:sp>
        <p:nvSpPr>
          <p:cNvPr id="12" name="Rectangle 1">
            <a:extLst>
              <a:ext uri="{FF2B5EF4-FFF2-40B4-BE49-F238E27FC236}">
                <a16:creationId xmlns:a16="http://schemas.microsoft.com/office/drawing/2014/main" id="{BE87F8CE-2373-0E9C-43AE-494B364A33AD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9314747" y="3820728"/>
            <a:ext cx="7315903" cy="95513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sk-SK" sz="1600" noProof="0" dirty="0"/>
              <a:t>Dodržiavať a presadzovať legislatívu v oblasti informačnej bezpečnosti vo všetkých krajinách, kde pôsobí naša spoločnosť.</a:t>
            </a:r>
          </a:p>
          <a:p>
            <a:r>
              <a:rPr lang="sk-SK" sz="1600" noProof="0" dirty="0"/>
              <a:t>Zabezpečiť dostupnosť informácií v požadovanom čase a mieste pre obchodné operácie, pričom prístup bude obmedzený podľa zásady </a:t>
            </a:r>
            <a:r>
              <a:rPr lang="sk-SK" sz="1600" b="1" noProof="0" dirty="0"/>
              <a:t>najnižšej potrebnej úrovne oprávnení (least privilege)</a:t>
            </a:r>
            <a:r>
              <a:rPr lang="sk-SK" sz="1600" noProof="0" dirty="0"/>
              <a:t>.</a:t>
            </a:r>
          </a:p>
          <a:p>
            <a:r>
              <a:rPr lang="sk-SK" sz="1600" noProof="0" dirty="0"/>
              <a:t>Správne klasifikovať informácie a nakladať s nimi podľa ich citlivosti (verejné, interné, dôverné, osobné) spolu s prísnymi kontrolami prístupu na všetkých úrovniach.</a:t>
            </a:r>
          </a:p>
          <a:p>
            <a:r>
              <a:rPr lang="sk-SK" sz="1600" noProof="0" dirty="0"/>
              <a:t>Posilniť riadenie prístupu zavedením </a:t>
            </a:r>
            <a:r>
              <a:rPr lang="sk-SK" sz="1600" b="1" noProof="0" dirty="0"/>
              <a:t>viacfaktorového overovania (MFA)</a:t>
            </a:r>
            <a:r>
              <a:rPr lang="sk-SK" sz="1600" noProof="0" dirty="0"/>
              <a:t> a </a:t>
            </a:r>
            <a:r>
              <a:rPr lang="sk-SK" sz="1600" b="1" noProof="0" dirty="0"/>
              <a:t>riadenia prístupu na základe rolí (RBAC)</a:t>
            </a:r>
            <a:r>
              <a:rPr lang="sk-SK" sz="1600" noProof="0" dirty="0"/>
              <a:t> s cieľom minimalizovať riziká neoprávneného prístupu.</a:t>
            </a:r>
          </a:p>
          <a:p>
            <a:r>
              <a:rPr lang="sk-SK" sz="1600" noProof="0" dirty="0"/>
              <a:t>Spravovať integritu a životný cyklus informácií – od ich vzniku, cez prenos, až po bezpečnú likvidáciu – v súlade s medzinárodnými normami.</a:t>
            </a:r>
          </a:p>
          <a:p>
            <a:r>
              <a:rPr lang="sk-SK" sz="1600" noProof="0" dirty="0"/>
              <a:t>Zabezpečovať pravidelné školenia a zaviesť povinné každoročné vzdelávacie programy prispôsobené pracovným rolám, zamerané na nové hrozby a bezpečné nakladanie s dátami, aby boli všetci v organizácii dobre informovaní a pripravení na riziká.</a:t>
            </a:r>
          </a:p>
          <a:p>
            <a:r>
              <a:rPr lang="sk-SK" sz="1600" noProof="0" dirty="0"/>
              <a:t>Považovať porušenie pravidiel informačnej bezpečnosti za závažné porušenie interných predpisov a zmluvných záväzkov.</a:t>
            </a:r>
          </a:p>
          <a:p>
            <a:r>
              <a:rPr lang="sk-SK" sz="1600" noProof="0" dirty="0"/>
              <a:t>Určovať bezpečnostné opatrenia na základe závažnosti rizík, ich dopadov a nákladovej efektívnosti, aby bola ochrana </a:t>
            </a:r>
            <a:r>
              <a:rPr lang="sk-SK" sz="1600" b="1" noProof="0" dirty="0"/>
              <a:t>primeraná a flexibilná</a:t>
            </a:r>
            <a:r>
              <a:rPr lang="sk-SK" sz="1600" noProof="0" dirty="0"/>
              <a:t>.</a:t>
            </a:r>
          </a:p>
          <a:p>
            <a:r>
              <a:rPr lang="sk-SK" sz="1600" noProof="0" dirty="0"/>
              <a:t>Pravidelne monitorovať riziká, prehodnocovať hrozby a implementovať </a:t>
            </a:r>
            <a:r>
              <a:rPr lang="sk-SK" sz="1600" b="1" noProof="0" dirty="0"/>
              <a:t>nápravné a preventívne opatrenia</a:t>
            </a:r>
            <a:r>
              <a:rPr lang="sk-SK" sz="1600" noProof="0" dirty="0"/>
              <a:t> pre neustále zlepšovanie ISMS.</a:t>
            </a:r>
          </a:p>
          <a:p>
            <a:r>
              <a:rPr lang="sk-SK" sz="1600" noProof="0" dirty="0"/>
              <a:t>Rozšíriť schopnosti reakcie na bezpečnostné incidenty, vrátane detekcie v reálnom čase, hlásenia a rýchlych opatrení na zmiernenie dopadov a minimalizáciu prestojov.</a:t>
            </a:r>
          </a:p>
          <a:p>
            <a:r>
              <a:rPr lang="sk-SK" sz="1600" noProof="0" dirty="0"/>
              <a:t>Integrovať systémy založené na </a:t>
            </a:r>
            <a:r>
              <a:rPr lang="sk-SK" sz="1600" b="1" noProof="0" dirty="0"/>
              <a:t>umelej inteligencii</a:t>
            </a:r>
            <a:r>
              <a:rPr lang="sk-SK" sz="1600" noProof="0" dirty="0"/>
              <a:t> pre detekciu hrozieb a reakcie na ne, aby bolo možné rýchlejšie zistiť narušenie, zmierniť jeho dopady a zároveň zvýšiť celkovú odolnosť infraštruktúry informačnej bezpečnosti.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sk-SK" sz="1600" b="0" i="0" u="none" strike="noStrike" cap="none" normalizeH="0" baseline="0" noProof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F8093864-3EE7-19C0-FF68-ADFBAF7E0F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233550" y="741886"/>
            <a:ext cx="4100209" cy="10684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130245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Motiv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Motiv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335</TotalTime>
  <Words>489</Words>
  <Application>Microsoft Office PowerPoint</Application>
  <PresentationFormat>Vlastní</PresentationFormat>
  <Paragraphs>27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Helvetika</vt:lpstr>
      <vt:lpstr>Motiv Office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Horutová Lucie</dc:creator>
  <cp:lastModifiedBy>Vrábelová Serena</cp:lastModifiedBy>
  <cp:revision>19</cp:revision>
  <dcterms:created xsi:type="dcterms:W3CDTF">2025-02-04T11:32:47Z</dcterms:created>
  <dcterms:modified xsi:type="dcterms:W3CDTF">2025-10-17T09:55:49Z</dcterms:modified>
</cp:coreProperties>
</file>