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</p:sldIdLst>
  <p:sldSz cx="1800066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43F"/>
    <a:srgbClr val="0069B4"/>
    <a:srgbClr val="FECD23"/>
    <a:srgbClr val="E4322B"/>
    <a:srgbClr val="0A64A1"/>
    <a:srgbClr val="18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36" d="100"/>
          <a:sy n="36" d="100"/>
        </p:scale>
        <p:origin x="182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2474395"/>
            <a:ext cx="15300564" cy="5263774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7941160"/>
            <a:ext cx="13500497" cy="3650342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50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720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804966"/>
            <a:ext cx="3881393" cy="1281295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804966"/>
            <a:ext cx="11419171" cy="128129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441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562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3769342"/>
            <a:ext cx="15525572" cy="6289229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0118069"/>
            <a:ext cx="15525572" cy="3307357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>
                    <a:tint val="82000"/>
                  </a:schemeClr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82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82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162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4024827"/>
            <a:ext cx="7650282" cy="959308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4024827"/>
            <a:ext cx="7650282" cy="959308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841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804969"/>
            <a:ext cx="15525572" cy="29223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3706342"/>
            <a:ext cx="7615123" cy="1816421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5522763"/>
            <a:ext cx="7615123" cy="812315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3706342"/>
            <a:ext cx="7652626" cy="1816421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5522763"/>
            <a:ext cx="7652626" cy="812315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862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575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367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007957"/>
            <a:ext cx="5805682" cy="3527848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2176910"/>
            <a:ext cx="9112836" cy="10744538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4535805"/>
            <a:ext cx="5805682" cy="8403140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99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007957"/>
            <a:ext cx="5805682" cy="3527848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2176910"/>
            <a:ext cx="9112836" cy="10744538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4535805"/>
            <a:ext cx="5805682" cy="8403140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916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804969"/>
            <a:ext cx="15525572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4024827"/>
            <a:ext cx="15525572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14013401"/>
            <a:ext cx="4050149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F5BB6A-B2EC-4BB8-845A-B4C2AF522732}" type="datetimeFigureOut">
              <a:rPr lang="cs-CZ" smtClean="0"/>
              <a:t>17. 10. 2025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14013401"/>
            <a:ext cx="6075224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14013401"/>
            <a:ext cx="4050149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86A0F1-2FB4-4C65-B8E6-F242D907930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244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BEEBE-AE97-B105-DF71-AC09CC705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A13EFF81-E8F9-B2E1-66C6-9041022EB03D}"/>
              </a:ext>
            </a:extLst>
          </p:cNvPr>
          <p:cNvSpPr/>
          <p:nvPr/>
        </p:nvSpPr>
        <p:spPr>
          <a:xfrm>
            <a:off x="511051" y="8440448"/>
            <a:ext cx="8280000" cy="6131880"/>
          </a:xfrm>
          <a:prstGeom prst="rect">
            <a:avLst/>
          </a:prstGeom>
          <a:solidFill>
            <a:srgbClr val="32A43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Helvetika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1643C34C-2D12-A02B-B4F0-99B313144489}"/>
              </a:ext>
            </a:extLst>
          </p:cNvPr>
          <p:cNvSpPr txBox="1"/>
          <p:nvPr/>
        </p:nvSpPr>
        <p:spPr>
          <a:xfrm>
            <a:off x="666904" y="569713"/>
            <a:ext cx="134300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/>
              <a:t>POLITIKA RIADENIA KVALITY A ŽIVOTNÉHO PROSTREDIA (2025 – 2027)</a:t>
            </a:r>
            <a:endParaRPr lang="sk-SK" sz="3600" dirty="0"/>
          </a:p>
          <a:p>
            <a:endParaRPr lang="cs-CZ" sz="3600" b="1" dirty="0">
              <a:solidFill>
                <a:srgbClr val="000000"/>
              </a:solidFill>
              <a:latin typeface="Helvetika"/>
            </a:endParaRPr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1D00A4B5-D9F1-913E-23CB-B008EEE8ACAD}"/>
              </a:ext>
            </a:extLst>
          </p:cNvPr>
          <p:cNvSpPr/>
          <p:nvPr/>
        </p:nvSpPr>
        <p:spPr>
          <a:xfrm>
            <a:off x="524967" y="2132613"/>
            <a:ext cx="16916236" cy="15193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B1041227-3F48-BA2A-C9D6-06B2299C0D9E}"/>
              </a:ext>
            </a:extLst>
          </p:cNvPr>
          <p:cNvSpPr txBox="1"/>
          <p:nvPr/>
        </p:nvSpPr>
        <p:spPr>
          <a:xfrm>
            <a:off x="881203" y="2249168"/>
            <a:ext cx="15914881" cy="1077218"/>
          </a:xfrm>
          <a:prstGeom prst="rect">
            <a:avLst/>
          </a:prstGeom>
          <a:noFill/>
        </p:spPr>
        <p:txBody>
          <a:bodyPr wrap="square" numCol="1" spcCol="360000" rtlCol="0">
            <a:spAutoFit/>
          </a:bodyPr>
          <a:lstStyle/>
          <a:p>
            <a:r>
              <a:rPr lang="sk-SK" sz="1600" dirty="0"/>
              <a:t>V spoločnosti Skrivanek si predstavujeme svet prepojený prostredníctvom bezproblémovej komunikácie a kultúrneho porozumenia. Našou misiou je posilniť podniky, organizácie a jednotlivcov prostredníctvom inovatívnych, vysoko kvalitných a udržateľných jazykovo-technologických riešení, ktoré kombinujú pokročilú technológiu s ľudským prístupom.</a:t>
            </a:r>
          </a:p>
          <a:p>
            <a:r>
              <a:rPr lang="sk-SK" sz="1600" dirty="0"/>
              <a:t>Táto politika odráža náš záväzok k </a:t>
            </a:r>
            <a:r>
              <a:rPr lang="sk-SK" sz="1600" b="1" dirty="0"/>
              <a:t>neustálemu zlepšovaniu, ekologickej zodpovednosti a tvorbe hodnoty</a:t>
            </a:r>
            <a:r>
              <a:rPr lang="sk-SK" sz="1600" dirty="0"/>
              <a:t>, pričom zabezpečuje súlad s medzinárodnými normami </a:t>
            </a:r>
            <a:r>
              <a:rPr lang="sk-SK" sz="1600" b="1" dirty="0"/>
              <a:t>EN ISO 9001, EN ISO 14001, ISO/IEC 27001, EN ISO 17100, ISO </a:t>
            </a:r>
            <a:r>
              <a:rPr lang="sk-SK" sz="1600" b="1"/>
              <a:t>18587  </a:t>
            </a:r>
            <a:r>
              <a:rPr lang="sk-SK" sz="1600"/>
              <a:t>a </a:t>
            </a:r>
            <a:r>
              <a:rPr lang="sk-SK" sz="1600" dirty="0"/>
              <a:t>zosúladenie s očakávaniami našich zainteresovaných strán.</a:t>
            </a:r>
          </a:p>
        </p:txBody>
      </p:sp>
      <p:sp>
        <p:nvSpPr>
          <p:cNvPr id="52" name="Obdélník 51">
            <a:extLst>
              <a:ext uri="{FF2B5EF4-FFF2-40B4-BE49-F238E27FC236}">
                <a16:creationId xmlns:a16="http://schemas.microsoft.com/office/drawing/2014/main" id="{8FC92994-DD7C-BD4A-7AE2-B2E2B363957A}"/>
              </a:ext>
            </a:extLst>
          </p:cNvPr>
          <p:cNvSpPr/>
          <p:nvPr/>
        </p:nvSpPr>
        <p:spPr>
          <a:xfrm>
            <a:off x="511051" y="3851444"/>
            <a:ext cx="8280000" cy="4421701"/>
          </a:xfrm>
          <a:prstGeom prst="rect">
            <a:avLst/>
          </a:prstGeom>
          <a:solidFill>
            <a:srgbClr val="0069B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3" name="TextovéPole 52">
            <a:extLst>
              <a:ext uri="{FF2B5EF4-FFF2-40B4-BE49-F238E27FC236}">
                <a16:creationId xmlns:a16="http://schemas.microsoft.com/office/drawing/2014/main" id="{B9DAD558-6C9E-752C-EE7D-B2A93359B9C3}"/>
              </a:ext>
            </a:extLst>
          </p:cNvPr>
          <p:cNvSpPr txBox="1"/>
          <p:nvPr/>
        </p:nvSpPr>
        <p:spPr>
          <a:xfrm>
            <a:off x="931365" y="4105515"/>
            <a:ext cx="7610491" cy="4247317"/>
          </a:xfrm>
          <a:prstGeom prst="rect">
            <a:avLst/>
          </a:prstGeom>
          <a:noFill/>
        </p:spPr>
        <p:txBody>
          <a:bodyPr wrap="square" numCol="1" spcCol="360000" rtlCol="0">
            <a:spAutoFit/>
          </a:bodyPr>
          <a:lstStyle/>
          <a:p>
            <a:pPr algn="ctr"/>
            <a:r>
              <a:rPr lang="sk-SK" b="1" dirty="0"/>
              <a:t>ZÁVÄZOK VEDENIA</a:t>
            </a:r>
            <a:endParaRPr lang="sk-SK" dirty="0"/>
          </a:p>
          <a:p>
            <a:r>
              <a:rPr lang="sk-SK" dirty="0"/>
              <a:t>Vedenie spoločnosti Skrivanek sa zaväzuje 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dirty="0"/>
              <a:t>Poskytovaniu inovatívnych, hodnotu prinášajúcich jazykových riešení, ktoré konzistentne spĺňajú požiadavky klientov.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dirty="0"/>
              <a:t>Minimalizácii vplyvu na životné prostredie prostredníctvom udržateľných praktík a využívania pokročilých technológií.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dirty="0"/>
              <a:t>Zabezpečeniu súladu so všetkými relevantnými predpismi v oblasti kvality a životného prostredia, ako aj zosúladenia s globálnymi normami, ako sú </a:t>
            </a:r>
            <a:r>
              <a:rPr lang="sk-SK" b="1" dirty="0"/>
              <a:t>ISO 9001, ISO 27001 a ISO 14001</a:t>
            </a:r>
            <a:r>
              <a:rPr lang="sk-SK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dirty="0"/>
              <a:t>Podporovaniu kultúry spolupráce, inkluzivity a neustáleho zlepšovania prostredníctvom kontinuálneho vzdelávania a proaktívneho riadenia rizík.</a:t>
            </a:r>
          </a:p>
          <a:p>
            <a:r>
              <a:rPr lang="sk-SK" dirty="0"/>
              <a:t>Táto politika podlieha pravidelnej revízii, aby sa zabezpečilo jej zosúladenie s našimi strategickými cieľmi, globálnymi trendmi a potrebami zainteresovaných strán.</a:t>
            </a:r>
          </a:p>
        </p:txBody>
      </p:sp>
      <p:sp>
        <p:nvSpPr>
          <p:cNvPr id="55" name="Obdélník 54">
            <a:extLst>
              <a:ext uri="{FF2B5EF4-FFF2-40B4-BE49-F238E27FC236}">
                <a16:creationId xmlns:a16="http://schemas.microsoft.com/office/drawing/2014/main" id="{32D61F68-7F77-D00D-4FF9-0193FAD96B8E}"/>
              </a:ext>
            </a:extLst>
          </p:cNvPr>
          <p:cNvSpPr/>
          <p:nvPr/>
        </p:nvSpPr>
        <p:spPr>
          <a:xfrm>
            <a:off x="9169857" y="3851444"/>
            <a:ext cx="8280000" cy="10720884"/>
          </a:xfrm>
          <a:prstGeom prst="rect">
            <a:avLst/>
          </a:prstGeom>
          <a:solidFill>
            <a:srgbClr val="FECD2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C7BF563C-486E-F853-EAD2-F7FC03915745}"/>
              </a:ext>
            </a:extLst>
          </p:cNvPr>
          <p:cNvSpPr txBox="1"/>
          <p:nvPr/>
        </p:nvSpPr>
        <p:spPr>
          <a:xfrm>
            <a:off x="931365" y="8891299"/>
            <a:ext cx="7556875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k-SK" sz="1600" b="1" dirty="0"/>
              <a:t>ZAPOJENIE A SPOKOJNOSŤ ZAINTERESOVANÝCH STRÁN</a:t>
            </a:r>
          </a:p>
          <a:p>
            <a:pPr algn="ctr"/>
            <a:endParaRPr lang="sk-SK" sz="1600" dirty="0"/>
          </a:p>
          <a:p>
            <a:r>
              <a:rPr lang="sk-SK" sz="1600" b="1" dirty="0"/>
              <a:t>Pre zákazníkov</a:t>
            </a:r>
            <a:endParaRPr lang="sk-S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600" dirty="0"/>
              <a:t>Využívať nástroje umelej inteligencie na zlepšenie poskytovania služieb a analytiku poháňanú AI na predvídanie potrieb klientov, poskytujúc prispôsobené riešenia s merateľným dopadom.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600" dirty="0"/>
              <a:t>Zabezpečiť silné opatrenia na ochranu údajov klientov a budovať dôveru.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1600" dirty="0"/>
          </a:p>
          <a:p>
            <a:r>
              <a:rPr lang="sk-SK" sz="1600" b="1" dirty="0"/>
              <a:t>Pre zamestnancov</a:t>
            </a:r>
            <a:endParaRPr lang="sk-S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600" dirty="0"/>
              <a:t>Podporovať kultúru rozmanitosti, inklúzie a kreativity, zabezpečujúc, aby sa zamestnanci cítili podporovaní a angažovaní.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600" dirty="0"/>
              <a:t>Podnecovať rastové myslenie ponúkaním jasných kariérnych ciest a kontinuálnych príležitostí na rozvoj zručností a osobný rast.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1600" dirty="0"/>
          </a:p>
          <a:p>
            <a:r>
              <a:rPr lang="sk-SK" sz="1600" b="1" dirty="0"/>
              <a:t>Pre dodávateľov</a:t>
            </a:r>
            <a:endParaRPr lang="sk-S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600" dirty="0"/>
              <a:t>Posilňovať partnerstvá s dodávateľmi poskytovaním školení, zdrojov a konštruktívnej spätnej väzby, aby sa zosúladili s cieľmi spoločnosti </a:t>
            </a:r>
            <a:r>
              <a:rPr lang="sk-SK" sz="1600" dirty="0" err="1"/>
              <a:t>Skrivanek</a:t>
            </a:r>
            <a:r>
              <a:rPr lang="sk-SK" sz="1600" dirty="0"/>
              <a:t> v oblasti kvality a udržateľnosti.</a:t>
            </a:r>
          </a:p>
          <a:p>
            <a:pPr algn="ctr">
              <a:spcAft>
                <a:spcPts val="800"/>
              </a:spcAft>
            </a:pPr>
            <a:endParaRPr lang="cs-CZ" sz="1600" kern="100" dirty="0">
              <a:solidFill>
                <a:schemeClr val="bg1"/>
              </a:solidFill>
              <a:effectLst/>
              <a:latin typeface="Helvetika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 descr="Obsah obrázku snímek obrazovky, Barevnost, Grafika, design&#10;&#10;Popis byl vytvořen automaticky">
            <a:extLst>
              <a:ext uri="{FF2B5EF4-FFF2-40B4-BE49-F238E27FC236}">
                <a16:creationId xmlns:a16="http://schemas.microsoft.com/office/drawing/2014/main" id="{CF3F7167-74FC-5012-106F-DC70E1FDE1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6971" y="452711"/>
            <a:ext cx="2904232" cy="756800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954F0360-62CC-5CEB-295B-5B1E9617EB77}"/>
              </a:ext>
            </a:extLst>
          </p:cNvPr>
          <p:cNvSpPr txBox="1"/>
          <p:nvPr/>
        </p:nvSpPr>
        <p:spPr>
          <a:xfrm>
            <a:off x="9560053" y="4090269"/>
            <a:ext cx="7556875" cy="10618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k-SK" b="1" noProof="0" dirty="0"/>
              <a:t>STRATEGICKÉ CIELE</a:t>
            </a:r>
          </a:p>
          <a:p>
            <a:pPr algn="ctr"/>
            <a:endParaRPr lang="sk-SK" sz="1000" noProof="0" dirty="0"/>
          </a:p>
          <a:p>
            <a:pPr marL="342900" indent="-342900">
              <a:buAutoNum type="arabicPeriod"/>
            </a:pPr>
            <a:r>
              <a:rPr lang="sk-SK" b="1" noProof="0" dirty="0"/>
              <a:t>Pokrok vďaka inováciám a učeniu sa</a:t>
            </a:r>
          </a:p>
          <a:p>
            <a:endParaRPr lang="sk-SK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Uplatňovať prístup „fail-fast, learn-fast“ pri inováciách, podporujúci rýchle experimentovanie a adaptáciu pri zachovaní prísnych protokolov ochrany citlivých údajov.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Vyvíjať a implementovať pokročilé nástroje poháňané AI a automatizované pracovné postupy na zvýšenie efektivity a kvality operácií.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Integrácia technologických inovácií s ľudskou odbornou znalosťou na poskytovanie kultúrne a kontextovo presných riešení, ktoré prinášajú merateľnú hodnotu.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1000" noProof="0" dirty="0"/>
          </a:p>
          <a:p>
            <a:r>
              <a:rPr lang="sk-SK" b="1" noProof="0" dirty="0"/>
              <a:t>2. Zodpovednosť voči životnému prostrediu</a:t>
            </a:r>
            <a:endParaRPr lang="sk-SK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Prechod na plne digitálne a automatizované pracovné postupy s cieľom znížiť odpad a zlepšiť energetickú efektívnosť vo všetkých operáciách.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Spolupráca s organizáciami na podporu globálnych udržateľných iniciatív a vzdelávanie zainteresovaných strán v tejto oblasti.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1000" noProof="0" dirty="0"/>
          </a:p>
          <a:p>
            <a:r>
              <a:rPr lang="sk-SK" b="1" noProof="0" dirty="0"/>
              <a:t>3. Posilnenie postavenia prostredníctvom vzdelávania</a:t>
            </a:r>
            <a:endParaRPr lang="sk-SK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Rozširovanie Skrivanek Tréningového centra, aby poskytovalo kontinuálne možnosti rozvoja pre zamestnancov, dodávateľov a klientov.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Vytváranie a poskytovanie školiacich programov a digitálnych produktov zameraných na jazyky, pokročilé technológie a ďalšie zručnosti, po ktorých je dopyt na trhu.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Spolupráca s vzdelávacími inštitúciami a odbornými organizáciami na podporu inovácií a rozvoj kvalifikovanej pracovnej sily pre budúcnosť.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1000" noProof="0" dirty="0"/>
          </a:p>
          <a:p>
            <a:r>
              <a:rPr lang="sk-SK" b="1" noProof="0" dirty="0"/>
              <a:t>4. Partnerstvá, globálna spolupráca a expanzia</a:t>
            </a:r>
            <a:endParaRPr lang="sk-SK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Rozširovanie partnerstiev s lokálnymi a globálnymi organizáciami, akademickými inštitúciami a inovátormi v oblasti jazykových technológií na podporu rastu naprieč odvetviami a zdieľania znalostí.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Identifikácia a vstup na nové trhy prispôsobením služieb rôznym regionálnym a kultúrnym potrebám, posilňujúc pozíciu </a:t>
            </a:r>
            <a:r>
              <a:rPr lang="sk-SK" dirty="0"/>
              <a:t>spoločnosti </a:t>
            </a:r>
            <a:r>
              <a:rPr lang="sk-SK" noProof="0" dirty="0" err="1"/>
              <a:t>Skrivanek</a:t>
            </a:r>
            <a:r>
              <a:rPr lang="sk-SK" noProof="0" dirty="0"/>
              <a:t> ako globálneho lídra.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noProof="0" dirty="0"/>
              <a:t>Spolupráca s rozmanitými komunitami na vývoji kultúrne adaptabilných a inkluzívnych služieb, ktoré oslovujú miestne publikum a zároveň podporujú globálne komunikačné ciele.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9A319B8-0436-0C75-4F66-079293F4FAAC}"/>
              </a:ext>
            </a:extLst>
          </p:cNvPr>
          <p:cNvSpPr txBox="1"/>
          <p:nvPr/>
        </p:nvSpPr>
        <p:spPr>
          <a:xfrm>
            <a:off x="9700591" y="14666639"/>
            <a:ext cx="7749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Issued by: Anna Julie Skřivánková, April 10, 2025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7600095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iv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</TotalTime>
  <Words>579</Words>
  <Application>Microsoft Office PowerPoint</Application>
  <PresentationFormat>Vlastní</PresentationFormat>
  <Paragraphs>44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Helvetika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Horutová Lucie</dc:creator>
  <cp:lastModifiedBy>Vrábelová Serena</cp:lastModifiedBy>
  <cp:revision>11</cp:revision>
  <dcterms:created xsi:type="dcterms:W3CDTF">2025-02-04T11:32:47Z</dcterms:created>
  <dcterms:modified xsi:type="dcterms:W3CDTF">2025-10-17T13:44:20Z</dcterms:modified>
</cp:coreProperties>
</file>